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9" r:id="rId2"/>
    <p:sldId id="258" r:id="rId3"/>
    <p:sldId id="256" r:id="rId4"/>
    <p:sldId id="261" r:id="rId5"/>
    <p:sldId id="263" r:id="rId6"/>
    <p:sldId id="264" r:id="rId7"/>
    <p:sldId id="265" r:id="rId8"/>
    <p:sldId id="266" r:id="rId9"/>
    <p:sldId id="267" r:id="rId10"/>
    <p:sldId id="268" r:id="rId11"/>
    <p:sldId id="269" r:id="rId12"/>
    <p:sldId id="273" r:id="rId13"/>
    <p:sldId id="270" r:id="rId14"/>
    <p:sldId id="271" r:id="rId15"/>
    <p:sldId id="274"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87" autoAdjust="0"/>
    <p:restoredTop sz="89448" autoAdjust="0"/>
  </p:normalViewPr>
  <p:slideViewPr>
    <p:cSldViewPr snapToGrid="0">
      <p:cViewPr varScale="1">
        <p:scale>
          <a:sx n="100" d="100"/>
          <a:sy n="100" d="100"/>
        </p:scale>
        <p:origin x="-330"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E2AB4A-7D18-4F43-B241-7EE124167C36}" type="datetimeFigureOut">
              <a:rPr lang="en-US" smtClean="0"/>
              <a:pPr/>
              <a:t>12/18/2024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22DCC-0B5C-4952-8B20-D76AEC8D30AF}" type="slidenum">
              <a:rPr lang="en-US" smtClean="0"/>
              <a:pPr/>
              <a:t>‹#›</a:t>
            </a:fld>
            <a:endParaRPr lang="en-US"/>
          </a:p>
        </p:txBody>
      </p:sp>
    </p:spTree>
    <p:extLst>
      <p:ext uri="{BB962C8B-B14F-4D97-AF65-F5344CB8AC3E}">
        <p14:creationId xmlns:p14="http://schemas.microsoft.com/office/powerpoint/2010/main" xmlns="" val="1577133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Import all o the necessary libraries.</a:t>
            </a:r>
          </a:p>
        </p:txBody>
      </p:sp>
      <p:sp>
        <p:nvSpPr>
          <p:cNvPr id="4" name="Slide Number Placeholder 3"/>
          <p:cNvSpPr>
            <a:spLocks noGrp="1"/>
          </p:cNvSpPr>
          <p:nvPr>
            <p:ph type="sldNum" sz="quarter" idx="5"/>
          </p:nvPr>
        </p:nvSpPr>
        <p:spPr/>
        <p:txBody>
          <a:bodyPr/>
          <a:lstStyle/>
          <a:p>
            <a:fld id="{1FD22DCC-0B5C-4952-8B20-D76AEC8D30AF}" type="slidenum">
              <a:rPr lang="en-US" smtClean="0"/>
              <a:pPr/>
              <a:t>6</a:t>
            </a:fld>
            <a:endParaRPr lang="en-US"/>
          </a:p>
        </p:txBody>
      </p:sp>
    </p:spTree>
    <p:extLst>
      <p:ext uri="{BB962C8B-B14F-4D97-AF65-F5344CB8AC3E}">
        <p14:creationId xmlns:p14="http://schemas.microsoft.com/office/powerpoint/2010/main" xmlns="" val="278367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Initialize the I2C connection for the BME 280 Atmospheric pressure sensor and set the barometric pressure to 29.92.  Also initialize the I2C connection for the OLED display and clear the screen.</a:t>
            </a:r>
          </a:p>
        </p:txBody>
      </p:sp>
      <p:sp>
        <p:nvSpPr>
          <p:cNvPr id="4" name="Slide Number Placeholder 3"/>
          <p:cNvSpPr>
            <a:spLocks noGrp="1"/>
          </p:cNvSpPr>
          <p:nvPr>
            <p:ph type="sldNum" sz="quarter" idx="5"/>
          </p:nvPr>
        </p:nvSpPr>
        <p:spPr/>
        <p:txBody>
          <a:bodyPr/>
          <a:lstStyle/>
          <a:p>
            <a:fld id="{1FD22DCC-0B5C-4952-8B20-D76AEC8D30AF}" type="slidenum">
              <a:rPr lang="en-US" smtClean="0"/>
              <a:pPr/>
              <a:t>7</a:t>
            </a:fld>
            <a:endParaRPr lang="en-US"/>
          </a:p>
        </p:txBody>
      </p:sp>
    </p:spTree>
    <p:extLst>
      <p:ext uri="{BB962C8B-B14F-4D97-AF65-F5344CB8AC3E}">
        <p14:creationId xmlns:p14="http://schemas.microsoft.com/office/powerpoint/2010/main" xmlns="" val="359880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Define the analog input for the variable resistor on pin 28 of the RP2040.  This variable resistor allows the user to set the barometric pressure</a:t>
            </a:r>
          </a:p>
        </p:txBody>
      </p:sp>
      <p:sp>
        <p:nvSpPr>
          <p:cNvPr id="4" name="Slide Number Placeholder 3"/>
          <p:cNvSpPr>
            <a:spLocks noGrp="1"/>
          </p:cNvSpPr>
          <p:nvPr>
            <p:ph type="sldNum" sz="quarter" idx="5"/>
          </p:nvPr>
        </p:nvSpPr>
        <p:spPr/>
        <p:txBody>
          <a:bodyPr/>
          <a:lstStyle/>
          <a:p>
            <a:fld id="{1FD22DCC-0B5C-4952-8B20-D76AEC8D30AF}" type="slidenum">
              <a:rPr lang="en-US" smtClean="0"/>
              <a:pPr/>
              <a:t>8</a:t>
            </a:fld>
            <a:endParaRPr lang="en-US"/>
          </a:p>
        </p:txBody>
      </p:sp>
    </p:spTree>
    <p:extLst>
      <p:ext uri="{BB962C8B-B14F-4D97-AF65-F5344CB8AC3E}">
        <p14:creationId xmlns:p14="http://schemas.microsoft.com/office/powerpoint/2010/main" xmlns="" val="3562942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Define the switches that allow course and fine adjustment of the barometric pressure,  and adjust the de-bounce time for the switches.</a:t>
            </a:r>
          </a:p>
        </p:txBody>
      </p:sp>
      <p:sp>
        <p:nvSpPr>
          <p:cNvPr id="4" name="Slide Number Placeholder 3"/>
          <p:cNvSpPr>
            <a:spLocks noGrp="1"/>
          </p:cNvSpPr>
          <p:nvPr>
            <p:ph type="sldNum" sz="quarter" idx="5"/>
          </p:nvPr>
        </p:nvSpPr>
        <p:spPr/>
        <p:txBody>
          <a:bodyPr/>
          <a:lstStyle/>
          <a:p>
            <a:fld id="{1FD22DCC-0B5C-4952-8B20-D76AEC8D30AF}" type="slidenum">
              <a:rPr lang="en-US" smtClean="0"/>
              <a:pPr/>
              <a:t>9</a:t>
            </a:fld>
            <a:endParaRPr lang="en-US"/>
          </a:p>
        </p:txBody>
      </p:sp>
    </p:spTree>
    <p:extLst>
      <p:ext uri="{BB962C8B-B14F-4D97-AF65-F5344CB8AC3E}">
        <p14:creationId xmlns:p14="http://schemas.microsoft.com/office/powerpoint/2010/main" xmlns="" val="2433067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Define the switch that selects between the altitude and the pressure adjust display modes.  Initialize the mode to display altitude and initialize the debounce timer for the mode select switch</a:t>
            </a:r>
          </a:p>
        </p:txBody>
      </p:sp>
      <p:sp>
        <p:nvSpPr>
          <p:cNvPr id="4" name="Slide Number Placeholder 3"/>
          <p:cNvSpPr>
            <a:spLocks noGrp="1"/>
          </p:cNvSpPr>
          <p:nvPr>
            <p:ph type="sldNum" sz="quarter" idx="5"/>
          </p:nvPr>
        </p:nvSpPr>
        <p:spPr/>
        <p:txBody>
          <a:bodyPr/>
          <a:lstStyle/>
          <a:p>
            <a:fld id="{1FD22DCC-0B5C-4952-8B20-D76AEC8D30AF}" type="slidenum">
              <a:rPr lang="en-US" smtClean="0"/>
              <a:pPr/>
              <a:t>10</a:t>
            </a:fld>
            <a:endParaRPr lang="en-US"/>
          </a:p>
        </p:txBody>
      </p:sp>
    </p:spTree>
    <p:extLst>
      <p:ext uri="{BB962C8B-B14F-4D97-AF65-F5344CB8AC3E}">
        <p14:creationId xmlns:p14="http://schemas.microsoft.com/office/powerpoint/2010/main" xmlns="" val="1520535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are several functions used by the main routine.  The pressure sensor on the BME 280 is temperature dependent so the first function compensates the pressure as the temperature varies. </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1FD22DCC-0B5C-4952-8B20-D76AEC8D30AF}" type="slidenum">
              <a:rPr lang="en-US" smtClean="0"/>
              <a:pPr/>
              <a:t>11</a:t>
            </a:fld>
            <a:endParaRPr lang="en-US"/>
          </a:p>
        </p:txBody>
      </p:sp>
    </p:spTree>
    <p:extLst>
      <p:ext uri="{BB962C8B-B14F-4D97-AF65-F5344CB8AC3E}">
        <p14:creationId xmlns:p14="http://schemas.microsoft.com/office/powerpoint/2010/main" xmlns="" val="4068777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second function </a:t>
            </a:r>
            <a:r>
              <a:rPr lang="en-US" sz="1800" kern="0">
                <a:effectLst/>
                <a:latin typeface="Calibri" panose="020F0502020204030204" pitchFamily="34" charset="0"/>
                <a:ea typeface="Times New Roman" panose="02020603050405020304" pitchFamily="18" charset="0"/>
                <a:cs typeface="Times New Roman" panose="02020603050405020304" pitchFamily="18" charset="0"/>
              </a:rPr>
              <a:t>handles the switching between the altitude display and pressure adjustment modes, using a debouncing technique to prevent unintended rapid toggling. An interrupt on the toggle switch triggers this function.</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1FD22DCC-0B5C-4952-8B20-D76AEC8D30AF}" type="slidenum">
              <a:rPr lang="en-US" smtClean="0"/>
              <a:pPr/>
              <a:t>12</a:t>
            </a:fld>
            <a:endParaRPr lang="en-US"/>
          </a:p>
        </p:txBody>
      </p:sp>
    </p:spTree>
    <p:extLst>
      <p:ext uri="{BB962C8B-B14F-4D97-AF65-F5344CB8AC3E}">
        <p14:creationId xmlns:p14="http://schemas.microsoft.com/office/powerpoint/2010/main" xmlns="" val="1851689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The </a:t>
            </a:r>
            <a:r>
              <a:rPr lang="en-US" sz="1800" kern="0" err="1">
                <a:effectLst/>
                <a:latin typeface="Calibri" panose="020F0502020204030204" pitchFamily="34" charset="0"/>
                <a:ea typeface="Times New Roman" panose="02020603050405020304" pitchFamily="18" charset="0"/>
                <a:cs typeface="Times New Roman" panose="02020603050405020304" pitchFamily="18" charset="0"/>
              </a:rPr>
              <a:t>adjust_pressure</a:t>
            </a: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function reads the analog value from the variable resistor and maps it to a barometric pressure range (e.g., 29.5 to 30.5 inHg).</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It then applies either a coarse or fine adjustment based on which switch is pressed, updating the barometric pressure (</a:t>
            </a:r>
            <a:r>
              <a:rPr lang="en-US" sz="1800" kern="0" err="1">
                <a:effectLst/>
                <a:latin typeface="Calibri" panose="020F0502020204030204" pitchFamily="34" charset="0"/>
                <a:ea typeface="Times New Roman" panose="02020603050405020304" pitchFamily="18" charset="0"/>
                <a:cs typeface="Times New Roman" panose="02020603050405020304" pitchFamily="18" charset="0"/>
              </a:rPr>
              <a:t>baro</a:t>
            </a: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accordingly.  </a:t>
            </a:r>
            <a:r>
              <a:rPr lang="en-US" sz="1800" kern="0" err="1">
                <a:effectLst/>
                <a:latin typeface="Calibri" panose="020F0502020204030204" pitchFamily="34" charset="0"/>
                <a:ea typeface="Times New Roman" panose="02020603050405020304" pitchFamily="18" charset="0"/>
                <a:cs typeface="Times New Roman" panose="02020603050405020304" pitchFamily="18" charset="0"/>
              </a:rPr>
              <a:t>Font_writer</a:t>
            </a: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effectLst/>
                <a:latin typeface="Calibri" panose="020F0502020204030204" pitchFamily="34" charset="0"/>
                <a:ea typeface="Times New Roman" panose="02020603050405020304" pitchFamily="18" charset="0"/>
                <a:cs typeface="Times New Roman" panose="02020603050405020304" pitchFamily="18" charset="0"/>
              </a:rPr>
              <a:t>writer.Writer</a:t>
            </a:r>
            <a:r>
              <a:rPr lang="en-US" sz="1800" kern="0">
                <a:effectLst/>
                <a:latin typeface="Calibri" panose="020F0502020204030204" pitchFamily="34" charset="0"/>
                <a:ea typeface="Times New Roman" panose="02020603050405020304" pitchFamily="18" charset="0"/>
                <a:cs typeface="Times New Roman" panose="02020603050405020304" pitchFamily="18" charset="0"/>
              </a:rPr>
              <a:t>(dsp, freescan20) </a:t>
            </a:r>
            <a:r>
              <a:rPr lang="en-US" sz="2800"/>
              <a:t>creates an instance of the Writer class from the writer module. Its purpose is to enable text rendering on the OLED display using the </a:t>
            </a:r>
            <a:r>
              <a:rPr lang="en-US" sz="2800" b="1"/>
              <a:t>FreeSans20</a:t>
            </a:r>
            <a:r>
              <a:rPr lang="en-US" sz="2800"/>
              <a:t> font.</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FD22DCC-0B5C-4952-8B20-D76AEC8D30AF}" type="slidenum">
              <a:rPr lang="en-US" smtClean="0"/>
              <a:pPr/>
              <a:t>13</a:t>
            </a:fld>
            <a:endParaRPr lang="en-US"/>
          </a:p>
        </p:txBody>
      </p:sp>
    </p:spTree>
    <p:extLst>
      <p:ext uri="{BB962C8B-B14F-4D97-AF65-F5344CB8AC3E}">
        <p14:creationId xmlns:p14="http://schemas.microsoft.com/office/powerpoint/2010/main" xmlns="" val="1351735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200" kern="0">
                <a:effectLst/>
                <a:latin typeface="Calibri" panose="020F0502020204030204" pitchFamily="34" charset="0"/>
                <a:ea typeface="Times New Roman" panose="02020603050405020304" pitchFamily="18" charset="0"/>
                <a:cs typeface="Times New Roman" panose="02020603050405020304" pitchFamily="18" charset="0"/>
              </a:rPr>
              <a:t>Each iteration of the loop starts by reading the temperature and pressure from the BME280 sensor. The raw pressure is compensated for temperature using the </a:t>
            </a:r>
            <a:r>
              <a:rPr lang="en-US" sz="1200" kern="0" err="1">
                <a:effectLst/>
                <a:latin typeface="Calibri" panose="020F0502020204030204" pitchFamily="34" charset="0"/>
                <a:ea typeface="Times New Roman" panose="02020603050405020304" pitchFamily="18" charset="0"/>
                <a:cs typeface="Times New Roman" panose="02020603050405020304" pitchFamily="18" charset="0"/>
              </a:rPr>
              <a:t>temperature_pressure_compensation</a:t>
            </a:r>
            <a:r>
              <a:rPr lang="en-US" sz="1200" kern="0">
                <a:effectLst/>
                <a:latin typeface="Calibri" panose="020F0502020204030204" pitchFamily="34" charset="0"/>
                <a:ea typeface="Times New Roman" panose="02020603050405020304" pitchFamily="18" charset="0"/>
                <a:cs typeface="Times New Roman" panose="02020603050405020304" pitchFamily="18" charset="0"/>
              </a:rPr>
              <a:t>() function.</a:t>
            </a:r>
            <a:endParaRPr lang="en-US" sz="1200" kern="10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FD22DCC-0B5C-4952-8B20-D76AEC8D30AF}" type="slidenum">
              <a:rPr lang="en-US" smtClean="0"/>
              <a:pPr/>
              <a:t>14</a:t>
            </a:fld>
            <a:endParaRPr lang="en-US"/>
          </a:p>
        </p:txBody>
      </p:sp>
    </p:spTree>
    <p:extLst>
      <p:ext uri="{BB962C8B-B14F-4D97-AF65-F5344CB8AC3E}">
        <p14:creationId xmlns:p14="http://schemas.microsoft.com/office/powerpoint/2010/main" xmlns="" val="1950789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If the program is in the altitude mode, it calculates the altitude from the current barometric pressure and the compensated pressure reading, converting it to feet.</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It then displays the calculated altitude on the OLED, refreshing every second.</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FD22DCC-0B5C-4952-8B20-D76AEC8D30AF}" type="slidenum">
              <a:rPr lang="en-US" smtClean="0"/>
              <a:pPr/>
              <a:t>15</a:t>
            </a:fld>
            <a:endParaRPr lang="en-US"/>
          </a:p>
        </p:txBody>
      </p:sp>
    </p:spTree>
    <p:extLst>
      <p:ext uri="{BB962C8B-B14F-4D97-AF65-F5344CB8AC3E}">
        <p14:creationId xmlns:p14="http://schemas.microsoft.com/office/powerpoint/2010/main" xmlns="" val="431064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If the program is in the pressure adjustment mode, The </a:t>
            </a:r>
            <a:r>
              <a:rPr lang="en-US" sz="1800" kern="0" err="1">
                <a:effectLst/>
                <a:latin typeface="Calibri" panose="020F0502020204030204" pitchFamily="34" charset="0"/>
                <a:ea typeface="Times New Roman" panose="02020603050405020304" pitchFamily="18" charset="0"/>
                <a:cs typeface="Times New Roman" panose="02020603050405020304" pitchFamily="18" charset="0"/>
              </a:rPr>
              <a:t>adjust_pressure</a:t>
            </a: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function is called to adjust the </a:t>
            </a:r>
            <a:r>
              <a:rPr lang="en-US" sz="1800" kern="0" err="1">
                <a:effectLst/>
                <a:latin typeface="Calibri" panose="020F0502020204030204" pitchFamily="34" charset="0"/>
                <a:ea typeface="Times New Roman" panose="02020603050405020304" pitchFamily="18" charset="0"/>
                <a:cs typeface="Times New Roman" panose="02020603050405020304" pitchFamily="18" charset="0"/>
              </a:rPr>
              <a:t>baro</a:t>
            </a: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variable based on the analog input and the switches.</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The OLED shows the current barometric pressure value, allowing the user to view changes in real-time as they adjust the variable resistor or press the adjustment switches. </a:t>
            </a: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rPr>
              <a:t>The loop ends with a sleep(1) delay to limit the display refresh rate to once per second, </a:t>
            </a:r>
            <a:endParaRPr lang="en-US" sz="1800" kern="10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FD22DCC-0B5C-4952-8B20-D76AEC8D30AF}" type="slidenum">
              <a:rPr lang="en-US" smtClean="0"/>
              <a:pPr/>
              <a:t>16</a:t>
            </a:fld>
            <a:endParaRPr lang="en-US"/>
          </a:p>
        </p:txBody>
      </p:sp>
    </p:spTree>
    <p:extLst>
      <p:ext uri="{BB962C8B-B14F-4D97-AF65-F5344CB8AC3E}">
        <p14:creationId xmlns:p14="http://schemas.microsoft.com/office/powerpoint/2010/main" xmlns="" val="1429177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75335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2016323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374237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2481069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36789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48210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334469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3074691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2052174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4263420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2913249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xmlns="" val="1970040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3273725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xmlns="" val="1676874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4252467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1156857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5BB384-83F9-4D27-B71D-AFFC5F6AD08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319167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45BB384-83F9-4D27-B71D-AFFC5F6AD089}" type="datetimeFigureOut">
              <a:rPr lang="en-US" smtClean="0"/>
              <a:pPr/>
              <a:t>12/18/2024</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6F92EA9-112C-425F-9538-D74A4FA23034}" type="slidenum">
              <a:rPr lang="en-US" smtClean="0"/>
              <a:pPr/>
              <a:t>‹#›</a:t>
            </a:fld>
            <a:endParaRPr lang="en-US"/>
          </a:p>
        </p:txBody>
      </p:sp>
    </p:spTree>
    <p:extLst>
      <p:ext uri="{BB962C8B-B14F-4D97-AF65-F5344CB8AC3E}">
        <p14:creationId xmlns:p14="http://schemas.microsoft.com/office/powerpoint/2010/main" xmlns="" val="17326425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C2CC992-0CCF-4CC6-B9D5-A5DDF26D9A3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550258" y="2500275"/>
            <a:ext cx="2211400" cy="2227309"/>
          </a:xfrm>
          <a:prstGeom prst="rect">
            <a:avLst/>
          </a:prstGeom>
          <a:effectLst>
            <a:glow rad="127000">
              <a:schemeClr val="accent1">
                <a:alpha val="0"/>
              </a:schemeClr>
            </a:glow>
            <a:softEdge rad="177800"/>
          </a:effectLst>
        </p:spPr>
      </p:pic>
      <p:pic>
        <p:nvPicPr>
          <p:cNvPr id="7" name="Picture 6">
            <a:extLst>
              <a:ext uri="{FF2B5EF4-FFF2-40B4-BE49-F238E27FC236}">
                <a16:creationId xmlns:a16="http://schemas.microsoft.com/office/drawing/2014/main" xmlns="" id="{7DA17853-01BC-5AF5-9EA3-0C381CDEC76B}"/>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87997" y="3009397"/>
            <a:ext cx="1005387" cy="2373373"/>
          </a:xfrm>
          <a:prstGeom prst="rect">
            <a:avLst/>
          </a:prstGeom>
          <a:effectLst>
            <a:glow>
              <a:schemeClr val="accent1">
                <a:alpha val="68000"/>
              </a:schemeClr>
            </a:glow>
          </a:effectLst>
        </p:spPr>
      </p:pic>
      <p:pic>
        <p:nvPicPr>
          <p:cNvPr id="9" name="Picture 8">
            <a:extLst>
              <a:ext uri="{FF2B5EF4-FFF2-40B4-BE49-F238E27FC236}">
                <a16:creationId xmlns:a16="http://schemas.microsoft.com/office/drawing/2014/main" xmlns="" id="{6DF1D48E-E843-6910-CE03-996207AB872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372260" y="709460"/>
            <a:ext cx="3971444" cy="1531541"/>
          </a:xfrm>
          <a:prstGeom prst="rect">
            <a:avLst/>
          </a:prstGeom>
          <a:effectLst>
            <a:softEdge rad="368300"/>
          </a:effectLst>
        </p:spPr>
      </p:pic>
      <p:pic>
        <p:nvPicPr>
          <p:cNvPr id="11" name="Picture 10">
            <a:extLst>
              <a:ext uri="{FF2B5EF4-FFF2-40B4-BE49-F238E27FC236}">
                <a16:creationId xmlns:a16="http://schemas.microsoft.com/office/drawing/2014/main" xmlns="" id="{B3028AA8-A76B-EAAC-7140-C756FFFDFFFC}"/>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425841" y="3429000"/>
            <a:ext cx="2211399" cy="2172120"/>
          </a:xfrm>
          <a:prstGeom prst="rect">
            <a:avLst/>
          </a:prstGeom>
          <a:effectLst>
            <a:softEdge rad="177800"/>
          </a:effectLst>
        </p:spPr>
      </p:pic>
      <p:sp>
        <p:nvSpPr>
          <p:cNvPr id="12" name="Rectangle 11">
            <a:extLst>
              <a:ext uri="{FF2B5EF4-FFF2-40B4-BE49-F238E27FC236}">
                <a16:creationId xmlns:a16="http://schemas.microsoft.com/office/drawing/2014/main" xmlns="" id="{B660046E-1C67-189B-FE14-566BABA8289E}"/>
              </a:ext>
            </a:extLst>
          </p:cNvPr>
          <p:cNvSpPr/>
          <p:nvPr/>
        </p:nvSpPr>
        <p:spPr>
          <a:xfrm>
            <a:off x="0" y="1013565"/>
            <a:ext cx="6761658" cy="923330"/>
          </a:xfrm>
          <a:prstGeom prst="rect">
            <a:avLst/>
          </a:prstGeom>
          <a:noFill/>
        </p:spPr>
        <p:txBody>
          <a:bodyPr wrap="squar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PicoGenius.com</a:t>
            </a:r>
          </a:p>
        </p:txBody>
      </p:sp>
      <p:sp>
        <p:nvSpPr>
          <p:cNvPr id="13" name="Rectangle 12">
            <a:extLst>
              <a:ext uri="{FF2B5EF4-FFF2-40B4-BE49-F238E27FC236}">
                <a16:creationId xmlns:a16="http://schemas.microsoft.com/office/drawing/2014/main" xmlns="" id="{E4391B20-7086-F352-2C5E-564C0D38A077}"/>
              </a:ext>
            </a:extLst>
          </p:cNvPr>
          <p:cNvSpPr/>
          <p:nvPr/>
        </p:nvSpPr>
        <p:spPr>
          <a:xfrm>
            <a:off x="7468925" y="5540329"/>
            <a:ext cx="3874779"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Electronics</a:t>
            </a:r>
          </a:p>
        </p:txBody>
      </p:sp>
      <p:sp>
        <p:nvSpPr>
          <p:cNvPr id="14" name="Rectangle 13">
            <a:extLst>
              <a:ext uri="{FF2B5EF4-FFF2-40B4-BE49-F238E27FC236}">
                <a16:creationId xmlns:a16="http://schemas.microsoft.com/office/drawing/2014/main" xmlns="" id="{AF0D6E53-5765-D63D-28AB-CEB32C1A5BE8}"/>
              </a:ext>
            </a:extLst>
          </p:cNvPr>
          <p:cNvSpPr/>
          <p:nvPr/>
        </p:nvSpPr>
        <p:spPr>
          <a:xfrm>
            <a:off x="1197252" y="5382770"/>
            <a:ext cx="2375971"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Pico Pi</a:t>
            </a:r>
          </a:p>
        </p:txBody>
      </p:sp>
    </p:spTree>
    <p:extLst>
      <p:ext uri="{BB962C8B-B14F-4D97-AF65-F5344CB8AC3E}">
        <p14:creationId xmlns:p14="http://schemas.microsoft.com/office/powerpoint/2010/main" xmlns="" val="871264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ain Image"/>
          <p:cNvPicPr>
            <a:picLocks noChangeAspect="1" noChangeArrowheads="1"/>
          </p:cNvPicPr>
          <p:nvPr/>
        </p:nvPicPr>
        <p:blipFill>
          <a:blip r:embed="rId2"/>
          <a:srcRect/>
          <a:stretch>
            <a:fillRect/>
          </a:stretch>
        </p:blipFill>
        <p:spPr bwMode="auto">
          <a:xfrm>
            <a:off x="3723528" y="938213"/>
            <a:ext cx="3810000" cy="3762376"/>
          </a:xfrm>
          <a:prstGeom prst="rect">
            <a:avLst/>
          </a:prstGeom>
          <a:noFill/>
        </p:spPr>
      </p:pic>
      <p:sp>
        <p:nvSpPr>
          <p:cNvPr id="4" name="TextBox 3"/>
          <p:cNvSpPr txBox="1"/>
          <p:nvPr/>
        </p:nvSpPr>
        <p:spPr>
          <a:xfrm>
            <a:off x="3863789" y="5163671"/>
            <a:ext cx="3424335" cy="707886"/>
          </a:xfrm>
          <a:prstGeom prst="rect">
            <a:avLst/>
          </a:prstGeom>
          <a:noFill/>
        </p:spPr>
        <p:txBody>
          <a:bodyPr wrap="none" rtlCol="0">
            <a:spAutoFit/>
          </a:bodyPr>
          <a:lstStyle/>
          <a:p>
            <a:r>
              <a:rPr lang="en-US" sz="4000" b="1" dirty="0"/>
              <a:t>The Altimeter</a:t>
            </a:r>
          </a:p>
        </p:txBody>
      </p:sp>
    </p:spTree>
    <p:extLst>
      <p:ext uri="{BB962C8B-B14F-4D97-AF65-F5344CB8AC3E}">
        <p14:creationId xmlns:p14="http://schemas.microsoft.com/office/powerpoint/2010/main" xmlns="" val="1110153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87906" y="1622612"/>
            <a:ext cx="1643399" cy="369332"/>
          </a:xfrm>
          <a:prstGeom prst="rect">
            <a:avLst/>
          </a:prstGeom>
          <a:noFill/>
        </p:spPr>
        <p:txBody>
          <a:bodyPr wrap="none" rtlCol="0">
            <a:spAutoFit/>
          </a:bodyPr>
          <a:lstStyle/>
          <a:p>
            <a:r>
              <a:rPr lang="en-US" b="1" dirty="0"/>
              <a:t>OLED Display</a:t>
            </a:r>
          </a:p>
        </p:txBody>
      </p:sp>
      <p:pic>
        <p:nvPicPr>
          <p:cNvPr id="6" name="Picture 5" descr="20241112_061956.jpg"/>
          <p:cNvPicPr>
            <a:picLocks noChangeAspect="1"/>
          </p:cNvPicPr>
          <p:nvPr/>
        </p:nvPicPr>
        <p:blipFill>
          <a:blip r:embed="rId2" cstate="print"/>
          <a:stretch>
            <a:fillRect/>
          </a:stretch>
        </p:blipFill>
        <p:spPr>
          <a:xfrm>
            <a:off x="1308847" y="262217"/>
            <a:ext cx="8364071" cy="6273053"/>
          </a:xfrm>
          <a:prstGeom prst="rect">
            <a:avLst/>
          </a:prstGeom>
        </p:spPr>
      </p:pic>
      <p:sp>
        <p:nvSpPr>
          <p:cNvPr id="7" name="TextBox 6"/>
          <p:cNvSpPr txBox="1"/>
          <p:nvPr/>
        </p:nvSpPr>
        <p:spPr>
          <a:xfrm>
            <a:off x="8184776" y="5818094"/>
            <a:ext cx="1580882" cy="369332"/>
          </a:xfrm>
          <a:prstGeom prst="rect">
            <a:avLst/>
          </a:prstGeom>
          <a:noFill/>
        </p:spPr>
        <p:txBody>
          <a:bodyPr wrap="none" rtlCol="0">
            <a:spAutoFit/>
          </a:bodyPr>
          <a:lstStyle/>
          <a:p>
            <a:r>
              <a:rPr lang="en-US" b="1" dirty="0"/>
              <a:t>RP2040  Zero</a:t>
            </a:r>
          </a:p>
        </p:txBody>
      </p:sp>
      <p:sp>
        <p:nvSpPr>
          <p:cNvPr id="8" name="TextBox 7"/>
          <p:cNvSpPr txBox="1"/>
          <p:nvPr/>
        </p:nvSpPr>
        <p:spPr>
          <a:xfrm>
            <a:off x="2805953" y="1918447"/>
            <a:ext cx="1643399" cy="369332"/>
          </a:xfrm>
          <a:prstGeom prst="rect">
            <a:avLst/>
          </a:prstGeom>
          <a:noFill/>
        </p:spPr>
        <p:txBody>
          <a:bodyPr wrap="none" rtlCol="0">
            <a:spAutoFit/>
          </a:bodyPr>
          <a:lstStyle/>
          <a:p>
            <a:r>
              <a:rPr lang="en-US" b="1" dirty="0"/>
              <a:t>OLED Display</a:t>
            </a:r>
          </a:p>
        </p:txBody>
      </p:sp>
      <p:sp>
        <p:nvSpPr>
          <p:cNvPr id="9" name="TextBox 8"/>
          <p:cNvSpPr txBox="1"/>
          <p:nvPr/>
        </p:nvSpPr>
        <p:spPr>
          <a:xfrm>
            <a:off x="1506071" y="5593976"/>
            <a:ext cx="1446230" cy="646331"/>
          </a:xfrm>
          <a:prstGeom prst="rect">
            <a:avLst/>
          </a:prstGeom>
          <a:noFill/>
        </p:spPr>
        <p:txBody>
          <a:bodyPr wrap="none" rtlCol="0">
            <a:spAutoFit/>
          </a:bodyPr>
          <a:lstStyle/>
          <a:p>
            <a:pPr algn="ctr"/>
            <a:r>
              <a:rPr lang="en-US" b="1" dirty="0"/>
              <a:t>Course</a:t>
            </a:r>
          </a:p>
          <a:p>
            <a:pPr algn="ctr"/>
            <a:r>
              <a:rPr lang="en-US" b="1" dirty="0"/>
              <a:t>Adjustment</a:t>
            </a:r>
          </a:p>
        </p:txBody>
      </p:sp>
      <p:sp>
        <p:nvSpPr>
          <p:cNvPr id="10" name="TextBox 9"/>
          <p:cNvSpPr txBox="1"/>
          <p:nvPr/>
        </p:nvSpPr>
        <p:spPr>
          <a:xfrm>
            <a:off x="6651812" y="762001"/>
            <a:ext cx="2448106" cy="646331"/>
          </a:xfrm>
          <a:prstGeom prst="rect">
            <a:avLst/>
          </a:prstGeom>
          <a:noFill/>
        </p:spPr>
        <p:txBody>
          <a:bodyPr wrap="none" rtlCol="0">
            <a:spAutoFit/>
          </a:bodyPr>
          <a:lstStyle/>
          <a:p>
            <a:pPr algn="ctr"/>
            <a:r>
              <a:rPr lang="en-US" b="1" dirty="0" err="1"/>
              <a:t>Barametric</a:t>
            </a:r>
            <a:r>
              <a:rPr lang="en-US" b="1"/>
              <a:t> Pressure </a:t>
            </a:r>
          </a:p>
          <a:p>
            <a:pPr algn="ctr"/>
            <a:r>
              <a:rPr lang="en-US" b="1"/>
              <a:t>Adjustment</a:t>
            </a:r>
          </a:p>
        </p:txBody>
      </p:sp>
      <p:sp>
        <p:nvSpPr>
          <p:cNvPr id="12" name="TextBox 11"/>
          <p:cNvSpPr txBox="1"/>
          <p:nvPr/>
        </p:nvSpPr>
        <p:spPr>
          <a:xfrm>
            <a:off x="3164540" y="5585010"/>
            <a:ext cx="1446230" cy="646331"/>
          </a:xfrm>
          <a:prstGeom prst="rect">
            <a:avLst/>
          </a:prstGeom>
          <a:noFill/>
        </p:spPr>
        <p:txBody>
          <a:bodyPr wrap="none" rtlCol="0">
            <a:spAutoFit/>
          </a:bodyPr>
          <a:lstStyle/>
          <a:p>
            <a:pPr algn="ctr"/>
            <a:r>
              <a:rPr lang="en-US" b="1"/>
              <a:t>Fine</a:t>
            </a:r>
          </a:p>
          <a:p>
            <a:pPr algn="ctr"/>
            <a:r>
              <a:rPr lang="en-US" b="1"/>
              <a:t>Adjustment</a:t>
            </a:r>
          </a:p>
        </p:txBody>
      </p:sp>
      <p:cxnSp>
        <p:nvCxnSpPr>
          <p:cNvPr id="15" name="Straight Connector 14"/>
          <p:cNvCxnSpPr/>
          <p:nvPr/>
        </p:nvCxnSpPr>
        <p:spPr>
          <a:xfrm rot="16200000" flipH="1">
            <a:off x="3612777" y="2465293"/>
            <a:ext cx="1335740" cy="977153"/>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2649070" y="4684058"/>
            <a:ext cx="1255062" cy="708216"/>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1515035" y="5029201"/>
            <a:ext cx="1183342" cy="53787"/>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7" idx="0"/>
          </p:cNvCxnSpPr>
          <p:nvPr/>
        </p:nvCxnSpPr>
        <p:spPr>
          <a:xfrm rot="16200000" flipH="1">
            <a:off x="8015224" y="4858100"/>
            <a:ext cx="1757079" cy="162908"/>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6674224" y="1949824"/>
            <a:ext cx="1470212" cy="439271"/>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572000" y="1640542"/>
            <a:ext cx="2645276" cy="646331"/>
          </a:xfrm>
          <a:prstGeom prst="rect">
            <a:avLst/>
          </a:prstGeom>
          <a:noFill/>
        </p:spPr>
        <p:txBody>
          <a:bodyPr wrap="none" rtlCol="0">
            <a:spAutoFit/>
          </a:bodyPr>
          <a:lstStyle/>
          <a:p>
            <a:pPr algn="ctr"/>
            <a:r>
              <a:rPr lang="en-US" b="1"/>
              <a:t>Atmospheric Pressure </a:t>
            </a:r>
          </a:p>
          <a:p>
            <a:pPr algn="ctr"/>
            <a:r>
              <a:rPr lang="en-US" b="1"/>
              <a:t>Sensor (BME 208)</a:t>
            </a:r>
          </a:p>
        </p:txBody>
      </p:sp>
      <p:cxnSp>
        <p:nvCxnSpPr>
          <p:cNvPr id="26" name="Straight Connector 25"/>
          <p:cNvCxnSpPr>
            <a:stCxn id="25" idx="2"/>
          </p:cNvCxnSpPr>
          <p:nvPr/>
        </p:nvCxnSpPr>
        <p:spPr>
          <a:xfrm rot="16200000" flipH="1">
            <a:off x="5500627" y="2680883"/>
            <a:ext cx="1765175" cy="977153"/>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338047" y="5298140"/>
            <a:ext cx="2188420" cy="646331"/>
          </a:xfrm>
          <a:prstGeom prst="rect">
            <a:avLst/>
          </a:prstGeom>
          <a:noFill/>
        </p:spPr>
        <p:txBody>
          <a:bodyPr wrap="none" rtlCol="0">
            <a:spAutoFit/>
          </a:bodyPr>
          <a:lstStyle/>
          <a:p>
            <a:pPr algn="ctr"/>
            <a:r>
              <a:rPr lang="en-US" b="1"/>
              <a:t>Altitude/Calibrate</a:t>
            </a:r>
          </a:p>
          <a:p>
            <a:pPr algn="ctr"/>
            <a:r>
              <a:rPr lang="en-US" b="1"/>
              <a:t>Switch</a:t>
            </a:r>
          </a:p>
        </p:txBody>
      </p:sp>
      <p:cxnSp>
        <p:nvCxnSpPr>
          <p:cNvPr id="32" name="Straight Connector 31"/>
          <p:cNvCxnSpPr>
            <a:endCxn id="30" idx="0"/>
          </p:cNvCxnSpPr>
          <p:nvPr/>
        </p:nvCxnSpPr>
        <p:spPr>
          <a:xfrm rot="5400000">
            <a:off x="7046519" y="4617080"/>
            <a:ext cx="1066799" cy="295321"/>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676401" y="430306"/>
            <a:ext cx="4152099" cy="646331"/>
          </a:xfrm>
          <a:prstGeom prst="rect">
            <a:avLst/>
          </a:prstGeom>
          <a:noFill/>
        </p:spPr>
        <p:txBody>
          <a:bodyPr wrap="none" rtlCol="0">
            <a:spAutoFit/>
          </a:bodyPr>
          <a:lstStyle/>
          <a:p>
            <a:r>
              <a:rPr lang="en-US" sz="3600" b="1"/>
              <a:t>BME 280 Altimeter</a:t>
            </a:r>
          </a:p>
        </p:txBody>
      </p:sp>
    </p:spTree>
    <p:extLst>
      <p:ext uri="{BB962C8B-B14F-4D97-AF65-F5344CB8AC3E}">
        <p14:creationId xmlns:p14="http://schemas.microsoft.com/office/powerpoint/2010/main" xmlns="" val="3442514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ME280 Altimeter.jpeg"/>
          <p:cNvPicPr>
            <a:picLocks noChangeAspect="1"/>
          </p:cNvPicPr>
          <p:nvPr/>
        </p:nvPicPr>
        <p:blipFill>
          <a:blip r:embed="rId2"/>
          <a:stretch>
            <a:fillRect/>
          </a:stretch>
        </p:blipFill>
        <p:spPr>
          <a:xfrm>
            <a:off x="1398494" y="811384"/>
            <a:ext cx="9226229" cy="5141181"/>
          </a:xfrm>
          <a:prstGeom prst="rect">
            <a:avLst/>
          </a:prstGeom>
        </p:spPr>
      </p:pic>
    </p:spTree>
    <p:extLst>
      <p:ext uri="{BB962C8B-B14F-4D97-AF65-F5344CB8AC3E}">
        <p14:creationId xmlns:p14="http://schemas.microsoft.com/office/powerpoint/2010/main" xmlns="" val="1450479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ME280 Pinout"/>
          <p:cNvPicPr>
            <a:picLocks noChangeAspect="1" noChangeArrowheads="1"/>
          </p:cNvPicPr>
          <p:nvPr/>
        </p:nvPicPr>
        <p:blipFill>
          <a:blip r:embed="rId2"/>
          <a:srcRect/>
          <a:stretch>
            <a:fillRect/>
          </a:stretch>
        </p:blipFill>
        <p:spPr bwMode="auto">
          <a:xfrm>
            <a:off x="2029198" y="567204"/>
            <a:ext cx="7010400" cy="3943350"/>
          </a:xfrm>
          <a:prstGeom prst="rect">
            <a:avLst/>
          </a:prstGeom>
          <a:noFill/>
        </p:spPr>
      </p:pic>
    </p:spTree>
    <p:extLst>
      <p:ext uri="{BB962C8B-B14F-4D97-AF65-F5344CB8AC3E}">
        <p14:creationId xmlns:p14="http://schemas.microsoft.com/office/powerpoint/2010/main" xmlns="" val="1233146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663D5CD-7A28-CBBB-A52A-F510D206DE30}"/>
              </a:ext>
            </a:extLst>
          </p:cNvPr>
          <p:cNvSpPr txBox="1"/>
          <p:nvPr/>
        </p:nvSpPr>
        <p:spPr>
          <a:xfrm>
            <a:off x="3043015" y="365481"/>
            <a:ext cx="6105970" cy="6162713"/>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from machine import Pin, I2C, ADC</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from time import sleep</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import bme280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import framebuf</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import utime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import freesans20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import writer</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from ssd1306 import SSD1306_I2C</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Initialize I2C for BME280 sensor and OLED display</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i2c = I2C(0,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sda</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=Pin(0),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scl</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=Pin(1),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freq</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=400000)</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baro</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29.92  # Initial barometric pressure in inHg, adjustable by user</a:t>
            </a:r>
          </a:p>
          <a:p>
            <a:pPr marL="0" marR="0">
              <a:lnSpc>
                <a:spcPct val="115000"/>
              </a:lnSpc>
              <a:spcBef>
                <a:spcPts val="0"/>
              </a:spcBef>
              <a:spcAft>
                <a:spcPts val="0"/>
              </a:spcAft>
            </a:pPr>
            <a:endPar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i2c2 = I2C(1,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sda</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=Pin(26),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scl</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=Pin(27),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freq</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=400000)</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dsp = SSD1306_I2C(128, 64, i2c2)</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dsp.fill</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dsp.show</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85412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663D5CD-7A28-CBBB-A52A-F510D206DE30}"/>
              </a:ext>
            </a:extLst>
          </p:cNvPr>
          <p:cNvSpPr txBox="1"/>
          <p:nvPr/>
        </p:nvSpPr>
        <p:spPr>
          <a:xfrm>
            <a:off x="3043015" y="365481"/>
            <a:ext cx="6105970" cy="6516656"/>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from machine import Pin, I2C, ADC</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from time import sleep</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import bme280</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import framebuf</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import utime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import freesans20</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import writer</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from ssd1306 import SSD1306_I2C</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Initialize I2C for BME280 sensor and OLED display</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i2c = I2C(0,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sda</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=Pin(0),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scl</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=Pin(1),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freq</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=400000)</a:t>
            </a:r>
          </a:p>
          <a:p>
            <a:pPr marL="0" marR="0">
              <a:lnSpc>
                <a:spcPct val="115000"/>
              </a:lnSpc>
              <a:spcBef>
                <a:spcPts val="0"/>
              </a:spcBef>
              <a:spcAft>
                <a:spcPts val="0"/>
              </a:spcAft>
            </a:pP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29.92  # Initial barometric pressure in inHg, adjustable by user</a:t>
            </a:r>
          </a:p>
          <a:p>
            <a:pPr marL="0" marR="0">
              <a:lnSpc>
                <a:spcPct val="115000"/>
              </a:lnSpc>
              <a:spcBef>
                <a:spcPts val="0"/>
              </a:spcBef>
              <a:spcAft>
                <a:spcPts val="0"/>
              </a:spcAft>
            </a:pPr>
            <a:endPar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i2c2 = I2C(1,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sda</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=Pin(26),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scl</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=Pin(27),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freq</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=400000)</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 = SSD1306_I2C(128, 64, i2c2)</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dsp.fill</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(0)</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dsp.show</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50777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8957639-32C7-77CB-083D-B2BA39CD6FA9}"/>
              </a:ext>
            </a:extLst>
          </p:cNvPr>
          <p:cNvSpPr txBox="1"/>
          <p:nvPr/>
        </p:nvSpPr>
        <p:spPr>
          <a:xfrm>
            <a:off x="3043014" y="362403"/>
            <a:ext cx="7813245" cy="4191917"/>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Define analog input for variable resistor (assume Pin 28 for ADC input)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analog_in</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ADC(Pin(28))</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Define switches for coarse and fine adjustments</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coarse_adjust</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Pin(7, Pin.IN,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Pin.PULL_UP</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fine_adjust</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Pin(8, Pin.IN,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Pin.PULL_UP</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debounce_time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200  # debounce time in milliseconds</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last_coarse_time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last_fine_time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0" marR="0">
              <a:lnSpc>
                <a:spcPct val="115000"/>
              </a:lnSpc>
              <a:spcBef>
                <a:spcPts val="0"/>
              </a:spcBef>
              <a:spcAft>
                <a:spcPts val="0"/>
              </a:spcAft>
            </a:pPr>
            <a:endPar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mode = "altitude"  # Initial mode: 'altitude' or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pressure_adjust</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last_switch_time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Initialize debounce timer for mode switch</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r>
              <a:rPr lang="en-US" sz="1800" kern="0">
                <a:solidFill>
                  <a:schemeClr val="bg1"/>
                </a:solidFill>
                <a:effectLst/>
                <a:latin typeface="Calibri" panose="020F0502020204030204" pitchFamily="34" charset="0"/>
                <a:ea typeface="Times New Roman" panose="02020603050405020304" pitchFamily="18" charset="0"/>
              </a:rPr>
              <a:t>switch = Pin(15, Pin.IN, </a:t>
            </a:r>
            <a:r>
              <a:rPr lang="en-US" sz="1800" kern="0" err="1">
                <a:solidFill>
                  <a:schemeClr val="bg1"/>
                </a:solidFill>
                <a:effectLst/>
                <a:latin typeface="Calibri" panose="020F0502020204030204" pitchFamily="34" charset="0"/>
                <a:ea typeface="Times New Roman" panose="02020603050405020304" pitchFamily="18" charset="0"/>
              </a:rPr>
              <a:t>Pin.PULL_UP</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14012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8957639-32C7-77CB-083D-B2BA39CD6FA9}"/>
              </a:ext>
            </a:extLst>
          </p:cNvPr>
          <p:cNvSpPr txBox="1"/>
          <p:nvPr/>
        </p:nvSpPr>
        <p:spPr>
          <a:xfrm>
            <a:off x="3043014" y="362403"/>
            <a:ext cx="7884962" cy="4191917"/>
          </a:xfrm>
          <a:prstGeom prst="rect">
            <a:avLst/>
          </a:prstGeom>
          <a:noFill/>
        </p:spPr>
        <p:txBody>
          <a:bodyPr wrap="square">
            <a:spAutoFit/>
          </a:bodyPr>
          <a:lstStyle/>
          <a:p>
            <a:pPr marL="0" marR="0">
              <a:lnSpc>
                <a:spcPct val="115000"/>
              </a:lnSpc>
              <a:spcBef>
                <a:spcPts val="0"/>
              </a:spcBef>
              <a:spcAft>
                <a:spcPts val="0"/>
              </a:spcAft>
            </a:pP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Define analog input for variable resistor (assume Pin 28 for ADC input)</a:t>
            </a:r>
            <a:endParaRPr lang="en-US" sz="2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analog_in</a:t>
            </a: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ADC(Pin(28))</a:t>
            </a:r>
            <a:endParaRPr lang="en-US" sz="2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Define switches for coarse and fine adjustments</a:t>
            </a:r>
            <a:endParaRPr lang="en-US" sz="2000" kern="100" dirty="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coarse_adjust</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Pin(7, Pin.IN, </a:t>
            </a: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Pin.PULL_UP</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dirty="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smtClea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fine adjust </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Pin(8, Pin.IN, </a:t>
            </a: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Pin.PULL_UP</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dirty="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debounce_time</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200  # </a:t>
            </a: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debounce</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time in milliseconds</a:t>
            </a:r>
            <a:endParaRPr lang="en-US" sz="2000" kern="100" dirty="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last_coarse_time</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dirty="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last_fine_time</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dirty="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dirty="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p>
          <a:p>
            <a:pPr marL="0" marR="0">
              <a:lnSpc>
                <a:spcPct val="115000"/>
              </a:lnSpc>
              <a:spcBef>
                <a:spcPts val="0"/>
              </a:spcBef>
              <a:spcAft>
                <a:spcPts val="0"/>
              </a:spcAft>
            </a:pPr>
            <a:endPar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mode = "altitude"  # Initial mode: 'altitude' or '</a:t>
            </a:r>
            <a:r>
              <a:rPr lang="en-US" sz="1800" kern="0" dirty="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pressure_adjust</a:t>
            </a: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dirty="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last_switch_time</a:t>
            </a: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dirty="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Initialize </a:t>
            </a:r>
            <a:r>
              <a:rPr lang="en-US" sz="1800" kern="0" dirty="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debounce</a:t>
            </a:r>
            <a:r>
              <a:rPr lang="en-US" sz="18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timer for mode switch</a:t>
            </a:r>
            <a:endParaRPr lang="en-US" sz="18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r>
              <a:rPr lang="en-US" sz="1800" kern="0" dirty="0">
                <a:solidFill>
                  <a:schemeClr val="bg1"/>
                </a:solidFill>
                <a:effectLst/>
                <a:latin typeface="Calibri" panose="020F0502020204030204" pitchFamily="34" charset="0"/>
                <a:ea typeface="Times New Roman" panose="02020603050405020304" pitchFamily="18" charset="0"/>
              </a:rPr>
              <a:t>switch = Pin(15, Pin.IN, </a:t>
            </a:r>
            <a:r>
              <a:rPr lang="en-US" sz="1800" kern="0" dirty="0" err="1">
                <a:solidFill>
                  <a:schemeClr val="bg1"/>
                </a:solidFill>
                <a:effectLst/>
                <a:latin typeface="Calibri" panose="020F0502020204030204" pitchFamily="34" charset="0"/>
                <a:ea typeface="Times New Roman" panose="02020603050405020304" pitchFamily="18" charset="0"/>
              </a:rPr>
              <a:t>Pin.PULL_UP</a:t>
            </a:r>
            <a:endParaRPr lang="en-US" sz="2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24233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8957639-32C7-77CB-083D-B2BA39CD6FA9}"/>
              </a:ext>
            </a:extLst>
          </p:cNvPr>
          <p:cNvSpPr txBox="1"/>
          <p:nvPr/>
        </p:nvSpPr>
        <p:spPr>
          <a:xfrm>
            <a:off x="3043015" y="362403"/>
            <a:ext cx="8216656" cy="4191917"/>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Define analog input for variable resistor (assume Pin 28 for ADC input)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analog_in = ADC(Pin(28))</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Define switches for coarse and fine adjustments</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coarse_adjust = Pin(7, Pin.IN, Pin.PULL_UP)</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fine_adjust</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Pin(8, Pin.IN, Pin.PULL_UP)</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debounce_time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200  # debounce time in milliseconds</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last_coarse_time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last_fine_time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0" marR="0">
              <a:lnSpc>
                <a:spcPct val="115000"/>
              </a:lnSpc>
              <a:spcBef>
                <a:spcPts val="0"/>
              </a:spcBef>
              <a:spcAft>
                <a:spcPts val="0"/>
              </a:spcAft>
            </a:pPr>
            <a:endPar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mode = "altitude"  # Initial mode: 'altitude' or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pressure_adjust</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last_switch_time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Initialize debounce timer for mode switch</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r>
              <a:rPr lang="en-US" sz="1800" kern="0">
                <a:solidFill>
                  <a:schemeClr val="bg1"/>
                </a:solidFill>
                <a:effectLst/>
                <a:highlight>
                  <a:srgbClr val="FFFF00"/>
                </a:highlight>
                <a:latin typeface="Calibri" panose="020F0502020204030204" pitchFamily="34" charset="0"/>
                <a:ea typeface="Times New Roman" panose="02020603050405020304" pitchFamily="18" charset="0"/>
              </a:rPr>
              <a:t>switch = Pin(15, Pin.IN,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rPr>
              <a:t>Pin.PULL_UP</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89101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B283E0D-4FB8-1EA2-0AF5-9C92AA8733C1}"/>
              </a:ext>
            </a:extLst>
          </p:cNvPr>
          <p:cNvSpPr txBox="1"/>
          <p:nvPr/>
        </p:nvSpPr>
        <p:spPr>
          <a:xfrm>
            <a:off x="3043014" y="362403"/>
            <a:ext cx="8458703" cy="5525615"/>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Compensation function for pressure adjustment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def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temperature_pressure_compensation</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(pressure, temperature):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temp_compensation_factor</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1.5</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corrected_pressure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pressure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temp_compensation_factor</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(temperature - 25))</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return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corrected_pressure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Toggle mode function with debounce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def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toggle_mode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global mode,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last_switch_time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current_time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if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utime.ticks_diff</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current_time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last_switch_time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&gt;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debounce_time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mode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pressure_adjust</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if mode == "altitude" else "altitude"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last_switch_time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current_time</a:t>
            </a:r>
            <a:endPar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Attach the interrupt to the mode switch</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switch.irq</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(trigger=</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Pin.IRQ_FALLING</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handler=</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toggle_mode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10376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B283E0D-4FB8-1EA2-0AF5-9C92AA8733C1}"/>
              </a:ext>
            </a:extLst>
          </p:cNvPr>
          <p:cNvSpPr txBox="1"/>
          <p:nvPr/>
        </p:nvSpPr>
        <p:spPr>
          <a:xfrm>
            <a:off x="3043014" y="362403"/>
            <a:ext cx="8458703" cy="5525615"/>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Compensation function for pressure adjustment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def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temperature_pressure_compensation</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(pressure, temperature):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temp_compensation_factor</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1.5</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corrected_pressure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pressure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temp_compensation_factor</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(temperature - 25))</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return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corrected_pressure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Toggle mode function with debounce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def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toggle_mode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global mode,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last_switch_time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current_time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if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utime.ticks_diff</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current_time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last_switch_time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&gt;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debounce_time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mode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pressure_adjust</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if mode == "altitude" else "altitude"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last_switch_time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current_time</a:t>
            </a:r>
            <a:endPar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Attach the interrupt to the mode switch</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switch.irq</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(trigger=</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Pin.IRQ_FALLING</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handler=</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toggle_mode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33473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49120750-9947-69D4-9F20-E2BEA5FE311C}"/>
              </a:ext>
            </a:extLst>
          </p:cNvPr>
          <p:cNvSpPr txBox="1"/>
          <p:nvPr/>
        </p:nvSpPr>
        <p:spPr>
          <a:xfrm>
            <a:off x="3044022" y="115907"/>
            <a:ext cx="6104964" cy="6446893"/>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Pressure adjustment based on analog input and switches</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def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adjust_pressure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global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Read and scale analog input (assume range maps to 29.50 to 30.50 inHg)</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analog_value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analog_in.read_u16()</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mapped_pressure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29.5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analog_value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65535) * 1.0  # Scale to a 1.0 inHg range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Adjust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with coarse or fine increments</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if not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coarse_adjust.value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mapped_pressure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if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utime.ticks_diff</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last_coarse_time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&gt;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debounce_time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else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elif</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not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fine_adjust.value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round(</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mapped_pressure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2) if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utime.ticks_diff</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utime.ticks_ms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last_fine_time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&gt;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debounce_time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else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writer.Writer</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 freesans20)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66163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D540E1B-0A5F-17F4-FAEE-760E64C525A2}"/>
              </a:ext>
            </a:extLst>
          </p:cNvPr>
          <p:cNvSpPr txBox="1"/>
          <p:nvPr/>
        </p:nvSpPr>
        <p:spPr>
          <a:xfrm>
            <a:off x="3043014" y="420707"/>
            <a:ext cx="6805836" cy="6128344"/>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while True: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bme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bme280.BME280(i2c=i2c)</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temp = float(</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bme.temperature.replace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 '').strip())</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pres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float(</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bme.pressure.replace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hPa</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'').strip())</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corrected_pressure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temperature_pressure_compensation</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pres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temp)</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if mode == "altitude":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altitude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baro</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corrected_pressure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33.8638866667)) * 1000</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alt = int(altitude)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Display altitude on OLED</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dsp.fill</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font_writer.set_textpos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(5, 30)</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font_writer.printstring</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(f"{alt}")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font_writer.set_textpos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(60, 30)</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font_writer.printstring</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dsp.show</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46584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D540E1B-0A5F-17F4-FAEE-760E64C525A2}"/>
              </a:ext>
            </a:extLst>
          </p:cNvPr>
          <p:cNvSpPr txBox="1"/>
          <p:nvPr/>
        </p:nvSpPr>
        <p:spPr>
          <a:xfrm>
            <a:off x="3043014" y="420707"/>
            <a:ext cx="6786786" cy="6128344"/>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while True:</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bme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bme280.BME280(i2c=i2c)</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temp = float(</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bme.temperature.replace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 '').strip())</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pres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float(</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bme.pressure.replace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hPa</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'').strip())</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corrected_pressure</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temperature_pressure_compensation</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800" kern="0" err="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pres</a:t>
            </a:r>
            <a:r>
              <a:rPr lang="en-US" sz="1800" ker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temp)</a:t>
            </a:r>
            <a:endParaRPr lang="en-US" sz="2000"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if mode == "altitude":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altitude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baro</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corrected_pressure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33.8638866667)) * 1000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alt = int(altitude)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Display altitude on OLED</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dsp.fill</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font_writer.set_textpos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(5, 30)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font_writer.printstring</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(f"{alt}")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font_writer.set_textpos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(60, 30)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font_writer.printstring</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dsp.show</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14047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409B0E2-8346-5840-B41C-09B49990EF91}"/>
              </a:ext>
            </a:extLst>
          </p:cNvPr>
          <p:cNvSpPr txBox="1"/>
          <p:nvPr/>
        </p:nvSpPr>
        <p:spPr>
          <a:xfrm>
            <a:off x="3043014" y="420707"/>
            <a:ext cx="6104964" cy="3894143"/>
          </a:xfrm>
          <a:prstGeom prst="rect">
            <a:avLst/>
          </a:prstGeom>
          <a:noFill/>
        </p:spPr>
        <p:txBody>
          <a:bodyPr wrap="square">
            <a:spAutoFit/>
          </a:bodyPr>
          <a:lstStyle/>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elif</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mode ==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pressure_adjust</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adjust_pressure</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 Display current barometric pressure for adjustment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dsp.fill</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font_writer.set_textpos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(5, 20)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font_writer.printstring</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("Set Pressure:")</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font_writer.set_textpos</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(20, 40)</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font_writer.printstring</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(f"{baro:.2f} inHg")</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US" sz="1800" kern="0" err="1">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dsp.show</a:t>
            </a: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a:solidFill>
                <a:schemeClr val="bg1"/>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kern="0">
                <a:solidFill>
                  <a:schemeClr val="bg1"/>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    sleep(1)</a:t>
            </a:r>
            <a:endParaRPr lang="en-US">
              <a:solidFill>
                <a:schemeClr val="bg1"/>
              </a:solidFill>
              <a:highlight>
                <a:srgbClr val="FFFF00"/>
              </a:highlight>
            </a:endParaRPr>
          </a:p>
        </p:txBody>
      </p:sp>
    </p:spTree>
    <p:extLst>
      <p:ext uri="{BB962C8B-B14F-4D97-AF65-F5344CB8AC3E}">
        <p14:creationId xmlns:p14="http://schemas.microsoft.com/office/powerpoint/2010/main" xmlns="" val="1636073843"/>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Slice</Template>
  <TotalTime>4865</TotalTime>
  <Words>774</Words>
  <Application>Microsoft Office PowerPoint</Application>
  <PresentationFormat>Custom</PresentationFormat>
  <Paragraphs>212</Paragraphs>
  <Slides>16</Slides>
  <Notes>11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Slice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 Bungard</dc:creator>
  <cp:lastModifiedBy>Administrator</cp:lastModifiedBy>
  <cp:revision>24</cp:revision>
  <dcterms:created xsi:type="dcterms:W3CDTF">2023-03-01T14:38:59Z</dcterms:created>
  <dcterms:modified xsi:type="dcterms:W3CDTF">2024-12-18T17:17:57Z</dcterms:modified>
</cp:coreProperties>
</file>